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0" r:id="rId5"/>
    <p:sldId id="281" r:id="rId6"/>
    <p:sldId id="289" r:id="rId7"/>
    <p:sldId id="282" r:id="rId8"/>
    <p:sldId id="308" r:id="rId9"/>
    <p:sldId id="307" r:id="rId10"/>
    <p:sldId id="283" r:id="rId11"/>
    <p:sldId id="287" r:id="rId12"/>
    <p:sldId id="284" r:id="rId13"/>
    <p:sldId id="292" r:id="rId14"/>
    <p:sldId id="291" r:id="rId15"/>
    <p:sldId id="285" r:id="rId16"/>
    <p:sldId id="295" r:id="rId17"/>
    <p:sldId id="294" r:id="rId18"/>
    <p:sldId id="311" r:id="rId19"/>
    <p:sldId id="288" r:id="rId20"/>
    <p:sldId id="305" r:id="rId21"/>
    <p:sldId id="312" r:id="rId22"/>
    <p:sldId id="313" r:id="rId23"/>
    <p:sldId id="314" r:id="rId24"/>
    <p:sldId id="315" r:id="rId25"/>
    <p:sldId id="306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6BED3A-8FE5-C5AB-0D86-D0B4D12B30FD}" v="1089" dt="2023-12-06T20:27:05.296"/>
    <p1510:client id="{9C2184ED-39D3-4DBE-A334-78AA68A65B85}" vWet="4" dt="2023-12-06T21:40:08.272"/>
    <p1510:client id="{B7A05DC3-5467-C1DF-98F3-7CD78C9B4462}" v="338" dt="2023-12-06T22:48:22.370"/>
    <p1510:client id="{D47ABEC4-87D7-48D5-9F71-055FB52BC308}" v="3" dt="2023-12-06T21:41:44.1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I</a:t>
          </a:r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C2F66EED-74C3-4F36-A1D4-8AFCBB00993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 and History of MongoDB</a:t>
          </a:r>
        </a:p>
      </dgm:t>
    </dgm:pt>
    <dgm:pt modelId="{5CF5C62A-BD1A-4922-92B6-33ECA44C1F76}" type="parTrans" cxnId="{7A243DB8-C0B8-4718-B558-CE939B8FF03E}">
      <dgm:prSet/>
      <dgm:spPr/>
      <dgm:t>
        <a:bodyPr/>
        <a:lstStyle/>
        <a:p>
          <a:endParaRPr lang="en-US"/>
        </a:p>
      </dgm:t>
    </dgm:pt>
    <dgm:pt modelId="{F9BAA161-AAEC-4A41-B4D9-A27EAD80526E}" type="sibTrans" cxnId="{7A243DB8-C0B8-4718-B558-CE939B8FF03E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II</a:t>
          </a:r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B4C55E9F-B5C0-4AD1-919B-D2D83AC9CD4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Market Share Analysis</a:t>
          </a:r>
        </a:p>
      </dgm:t>
    </dgm:pt>
    <dgm:pt modelId="{D1B05DEA-DFE0-4560-B75F-1C2BCB67A7C6}" type="parTrans" cxnId="{B2BEE9D2-644C-400C-8E33-2C4491C5B104}">
      <dgm:prSet/>
      <dgm:spPr/>
      <dgm:t>
        <a:bodyPr/>
        <a:lstStyle/>
        <a:p>
          <a:endParaRPr lang="en-US"/>
        </a:p>
      </dgm:t>
    </dgm:pt>
    <dgm:pt modelId="{A6301E27-5ACC-4907-A7C8-B41877235C87}" type="sibTrans" cxnId="{B2BEE9D2-644C-400C-8E33-2C4491C5B104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Phase III</a:t>
          </a:r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28C188E4-A3B1-47AF-802E-B2DED21921B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MongoDB Vs Other NoSQL DB’s</a:t>
          </a:r>
        </a:p>
      </dgm:t>
    </dgm:pt>
    <dgm:pt modelId="{C89C556F-BA69-4B68-9F7C-1121B26764B0}" type="parTrans" cxnId="{B807BF75-BC86-4A84-AB83-7B8BC68E737C}">
      <dgm:prSet/>
      <dgm:spPr/>
      <dgm:t>
        <a:bodyPr/>
        <a:lstStyle/>
        <a:p>
          <a:endParaRPr lang="en-US"/>
        </a:p>
      </dgm:t>
    </dgm:pt>
    <dgm:pt modelId="{7BEFF1EA-4DB5-4BD3-A89B-DF0184626A1A}" type="sibTrans" cxnId="{B807BF75-BC86-4A84-AB83-7B8BC68E737C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1CCE1B3A-0A40-44CD-A839-C37BCA6E0D94}" type="presOf" srcId="{B4C55E9F-B5C0-4AD1-919B-D2D83AC9CD40}" destId="{7CD40649-A74C-4AD8-B9D0-2573A1955C91}" srcOrd="0" destOrd="0" presId="urn:microsoft.com/office/officeart/2018/5/layout/CenteredIconLabelDescriptionList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6F7E1B4A-66A4-466F-97C5-ED0892509BF2}" type="presOf" srcId="{28C188E4-A3B1-47AF-802E-B2DED21921BA}" destId="{6418EBED-F111-425B-8EE2-06B8B2297A68}" srcOrd="0" destOrd="0" presId="urn:microsoft.com/office/officeart/2018/5/layout/CenteredIconLabelDescriptionList"/>
    <dgm:cxn modelId="{B807BF75-BC86-4A84-AB83-7B8BC68E737C}" srcId="{1C1B28B7-2609-4BAA-AAAB-5801EDFD334C}" destId="{28C188E4-A3B1-47AF-802E-B2DED21921BA}" srcOrd="0" destOrd="0" parTransId="{C89C556F-BA69-4B68-9F7C-1121B26764B0}" sibTransId="{7BEFF1EA-4DB5-4BD3-A89B-DF0184626A1A}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7A243DB8-C0B8-4718-B558-CE939B8FF03E}" srcId="{E754A2A0-41CE-428B-9DDC-DCD1FD12D16A}" destId="{C2F66EED-74C3-4F36-A1D4-8AFCBB009938}" srcOrd="0" destOrd="0" parTransId="{5CF5C62A-BD1A-4922-92B6-33ECA44C1F76}" sibTransId="{F9BAA161-AAEC-4A41-B4D9-A27EAD80526E}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B2BEE9D2-644C-400C-8E33-2C4491C5B104}" srcId="{DCCE571A-4D30-4294-ABAF-6885F619D2D9}" destId="{B4C55E9F-B5C0-4AD1-919B-D2D83AC9CD40}" srcOrd="0" destOrd="0" parTransId="{D1B05DEA-DFE0-4560-B75F-1C2BCB67A7C6}" sibTransId="{A6301E27-5ACC-4907-A7C8-B41877235C87}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55A931F7-B2A3-4173-A574-A80CB726BAE2}" type="presOf" srcId="{C2F66EED-74C3-4F36-A1D4-8AFCBB009938}" destId="{DD091D0A-5A25-4241-91F3-18D32B0BDD4F}" srcOrd="0" destOrd="0" presId="urn:microsoft.com/office/officeart/2018/5/layout/CenteredIconLabelDescriptionList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753833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192958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Phase I</a:t>
          </a:r>
        </a:p>
      </dsp:txBody>
      <dsp:txXfrm>
        <a:off x="4228" y="1929581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436941"/>
          <a:ext cx="3088125" cy="52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Introduction and History of MongoDB</a:t>
          </a:r>
        </a:p>
      </dsp:txBody>
      <dsp:txXfrm>
        <a:off x="4228" y="2436941"/>
        <a:ext cx="3088125" cy="523975"/>
      </dsp:txXfrm>
    </dsp:sp>
    <dsp:sp modelId="{210823F6-AC1A-46E3-9D99-A319DF497539}">
      <dsp:nvSpPr>
        <dsp:cNvPr id="0" name=""/>
        <dsp:cNvSpPr/>
      </dsp:nvSpPr>
      <dsp:spPr>
        <a:xfrm>
          <a:off x="4636415" y="753833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192958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Phase II</a:t>
          </a:r>
        </a:p>
      </dsp:txBody>
      <dsp:txXfrm>
        <a:off x="3632774" y="1929581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436941"/>
          <a:ext cx="3088125" cy="52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Market Share Analysis</a:t>
          </a:r>
        </a:p>
      </dsp:txBody>
      <dsp:txXfrm>
        <a:off x="3632774" y="2436941"/>
        <a:ext cx="3088125" cy="523975"/>
      </dsp:txXfrm>
    </dsp:sp>
    <dsp:sp modelId="{B0A3ABD2-C471-4A21-8AEF-3843C86919E1}">
      <dsp:nvSpPr>
        <dsp:cNvPr id="0" name=""/>
        <dsp:cNvSpPr/>
      </dsp:nvSpPr>
      <dsp:spPr>
        <a:xfrm>
          <a:off x="8264962" y="753833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1929581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000" kern="1200"/>
            <a:t>Phase III</a:t>
          </a:r>
        </a:p>
      </dsp:txBody>
      <dsp:txXfrm>
        <a:off x="7261321" y="1929581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436941"/>
          <a:ext cx="3088125" cy="5239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MongoDB Vs Other NoSQL DB’s</a:t>
          </a:r>
        </a:p>
      </dsp:txBody>
      <dsp:txXfrm>
        <a:off x="7261321" y="2436941"/>
        <a:ext cx="3088125" cy="523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12/6/2023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12/6/2023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12/6/2023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12/6/2023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12/6/2023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decipherzone.com/blog-detail/nosql-databases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6sense.com/tech/nosql-databases/mongodb-vs-apachecassandra" TargetMode="External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6sense.com/tech/nosql-databases/mongodb-vs-hbase" TargetMode="External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Sourcehttps:/6sense.com/tech/nosql-databases/mongodb-vs-amazondyn" TargetMode="External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ista.com/statistics/793854/worldwide-developer-survey-most-wanted-database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ongoDB#:~:text=History" TargetMode="External"/><Relationship Id="rId2" Type="http://schemas.openxmlformats.org/officeDocument/2006/relationships/hyperlink" Target="https://www.mongodb.com/company#:~:text=MongoDB%20was%20founded%20in%202007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MongoDB" TargetMode="External"/><Relationship Id="rId5" Type="http://schemas.openxmlformats.org/officeDocument/2006/relationships/hyperlink" Target="https://www.peerspot.com/products/mongodb-pros-and-cons" TargetMode="External"/><Relationship Id="rId4" Type="http://schemas.openxmlformats.org/officeDocument/2006/relationships/hyperlink" Target="https://www.knowledgenile.com/blogs/pros-and-cons-of-mongodb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statista.com/statistics/809750/worldwide-popularity-ranking-database-management-systems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43634" y="838636"/>
            <a:ext cx="3807763" cy="2484409"/>
          </a:xfrm>
        </p:spPr>
        <p:txBody>
          <a:bodyPr>
            <a:normAutofit/>
          </a:bodyPr>
          <a:lstStyle/>
          <a:p>
            <a:pPr algn="l"/>
            <a:r>
              <a:rPr lang="en-US" sz="4000"/>
              <a:t>Mongo DB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3634" y="3534956"/>
            <a:ext cx="3954091" cy="1649521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>
                <a:solidFill>
                  <a:srgbClr val="5792BA"/>
                </a:solidFill>
              </a:rPr>
              <a:t>By Group One: </a:t>
            </a:r>
            <a:endParaRPr lang="en-US" b="1">
              <a:solidFill>
                <a:srgbClr val="5792B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  <a:cs typeface="Times New Roman" panose="02020603050405020304" pitchFamily="18" charset="0"/>
            </a:endParaRPr>
          </a:p>
          <a:p>
            <a:pPr algn="l"/>
            <a:r>
              <a:rPr lang="en-US" sz="2400" b="1">
                <a:solidFill>
                  <a:srgbClr val="FFFFFF"/>
                </a:solidFill>
                <a:effectLst/>
                <a:latin typeface="Calibri"/>
                <a:ea typeface="Calibri" panose="020F0502020204030204" pitchFamily="34" charset="0"/>
                <a:cs typeface="Times New Roman"/>
              </a:rPr>
              <a:t>Okeke Onyedikachukwu, Babatunde Odumuyiwa, Maduabughichi Achilefu</a:t>
            </a:r>
            <a:endParaRPr lang="en-US" sz="2300" b="1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5792BA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A855D3-C820-5374-F0B4-925658899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25" y="78437"/>
            <a:ext cx="10353762" cy="970450"/>
          </a:xfrm>
        </p:spPr>
        <p:txBody>
          <a:bodyPr/>
          <a:lstStyle/>
          <a:p>
            <a:r>
              <a:rPr lang="en-US"/>
              <a:t>Top 10 NoSQL DB’s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510DC7-0FFC-4F7A-DDE0-FC128C82F95B}"/>
              </a:ext>
            </a:extLst>
          </p:cNvPr>
          <p:cNvSpPr txBox="1"/>
          <p:nvPr/>
        </p:nvSpPr>
        <p:spPr>
          <a:xfrm>
            <a:off x="456078" y="5612468"/>
            <a:ext cx="10230678" cy="97975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1600" i="1" kern="0" dirty="0">
                <a:solidFill>
                  <a:srgbClr val="FFFFFF"/>
                </a:solidFill>
                <a:latin typeface="Arial Nova"/>
                <a:ea typeface="+mn-lt"/>
                <a:cs typeface="Arial"/>
              </a:rPr>
              <a:t>Source: </a:t>
            </a:r>
            <a:r>
              <a:rPr lang="en-US" sz="1600" i="1" kern="0" dirty="0">
                <a:solidFill>
                  <a:srgbClr val="FFFFFF"/>
                </a:solidFill>
                <a:latin typeface="Arial Nova"/>
                <a:ea typeface="+mn-lt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</a:t>
            </a:r>
            <a:r>
              <a:rPr lang="en-US" sz="1600" i="1" kern="0" dirty="0">
                <a:solidFill>
                  <a:srgbClr val="FFFFFF"/>
                </a:solidFill>
                <a:latin typeface="Arial Nova"/>
                <a:cs typeface="Arial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://www.decipherzone.com/blog-detail/nosql-databases</a:t>
            </a:r>
            <a:endParaRPr lang="en-US" sz="1600" i="1" dirty="0">
              <a:latin typeface="Arial Nova"/>
            </a:endParaRPr>
          </a:p>
          <a:p>
            <a:pPr marL="0" marR="0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b="1" i="1" kern="0" dirty="0">
              <a:solidFill>
                <a:schemeClr val="accent2">
                  <a:lumMod val="60000"/>
                  <a:lumOff val="40000"/>
                </a:schemeClr>
              </a:solidFill>
              <a:latin typeface="Arial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438C71-37C9-AD09-3A36-24646A1C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81" y="1156100"/>
            <a:ext cx="10760765" cy="454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92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7EBE-5FFB-98E3-2AB7-ED1D2B93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889" y="-231277"/>
            <a:ext cx="10353762" cy="1257300"/>
          </a:xfrm>
        </p:spPr>
        <p:txBody>
          <a:bodyPr/>
          <a:lstStyle/>
          <a:p>
            <a:r>
              <a:rPr lang="en-US"/>
              <a:t>MongoDB Vs Other NoSQL DB's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AC87F-8B27-B75D-6BC4-180E9FD23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215" y="636491"/>
            <a:ext cx="11286666" cy="48268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71E114-D205-7109-AE04-7B7C2917A5DA}"/>
              </a:ext>
            </a:extLst>
          </p:cNvPr>
          <p:cNvSpPr txBox="1"/>
          <p:nvPr/>
        </p:nvSpPr>
        <p:spPr>
          <a:xfrm>
            <a:off x="547057" y="5459865"/>
            <a:ext cx="11288821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b="1" i="1" kern="0" dirty="0">
                <a:solidFill>
                  <a:srgbClr val="FF0000"/>
                </a:solidFill>
                <a:latin typeface="Arial Nova"/>
                <a:ea typeface="Times New Roman" panose="02020603050405020304" pitchFamily="18" charset="0"/>
                <a:cs typeface="Times New Roman"/>
              </a:rPr>
              <a:t> As at  2nd December 2023, Mongo</a:t>
            </a:r>
            <a:r>
              <a:rPr lang="en-US" sz="1800" b="1" i="1" kern="0" dirty="0">
                <a:solidFill>
                  <a:srgbClr val="FF0000"/>
                </a:solidFill>
                <a:effectLst/>
                <a:latin typeface="Arial Nova"/>
                <a:ea typeface="Times New Roman" panose="02020603050405020304" pitchFamily="18" charset="0"/>
                <a:cs typeface="Times New Roman"/>
              </a:rPr>
              <a:t> DB ranks </a:t>
            </a:r>
            <a:r>
              <a:rPr lang="en-US" b="1" i="1" kern="0" dirty="0">
                <a:solidFill>
                  <a:srgbClr val="FF0000"/>
                </a:solidFill>
                <a:latin typeface="Arial Nova"/>
                <a:ea typeface="Times New Roman" panose="02020603050405020304" pitchFamily="18" charset="0"/>
                <a:cs typeface="Times New Roman"/>
              </a:rPr>
              <a:t>1st among </a:t>
            </a:r>
            <a:r>
              <a:rPr lang="en-US" b="1" kern="0" dirty="0">
                <a:solidFill>
                  <a:srgbClr val="FF0000"/>
                </a:solidFill>
                <a:ea typeface="+mn-lt"/>
                <a:cs typeface="+mn-lt"/>
              </a:rPr>
              <a:t>most used NoSQL database management systems worldwide with a Market share of 45.13% and 68,585 customers. </a:t>
            </a:r>
            <a:endParaRPr lang="en-US" b="1" kern="0">
              <a:solidFill>
                <a:srgbClr val="FF0000"/>
              </a:solidFill>
              <a:ea typeface="+mn-lt"/>
              <a:cs typeface="Times New Roman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i="1" kern="0" dirty="0">
                <a:ea typeface="+mn-lt"/>
                <a:cs typeface="+mn-lt"/>
              </a:rPr>
              <a:t>Source: https://6sense.com/tech/nosql-databases</a:t>
            </a:r>
            <a:endParaRPr lang="en-US" sz="1600" i="1" u="sng" kern="0" dirty="0">
              <a:effectLst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8102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936F-F528-D287-65D2-847F885688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/>
              <a:t>MongoDB Customer Distribution By Industry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E3F83-EAC4-0715-C89C-002CF51E7FA7}"/>
              </a:ext>
            </a:extLst>
          </p:cNvPr>
          <p:cNvSpPr txBox="1"/>
          <p:nvPr/>
        </p:nvSpPr>
        <p:spPr>
          <a:xfrm>
            <a:off x="1060172" y="5848944"/>
            <a:ext cx="7845287" cy="6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fontAlgn="base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endParaRPr lang="en-US" sz="2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21910-6528-0DF3-2CF4-D14BA9A77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99" y="917071"/>
            <a:ext cx="11592014" cy="562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05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6DA63-070F-1665-2B68-DD0AB51D4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30" y="0"/>
            <a:ext cx="10353762" cy="1257300"/>
          </a:xfrm>
        </p:spPr>
        <p:txBody>
          <a:bodyPr/>
          <a:lstStyle/>
          <a:p>
            <a:r>
              <a:rPr lang="en-US" sz="4100">
                <a:ea typeface="+mj-lt"/>
                <a:cs typeface="+mj-lt"/>
              </a:rPr>
              <a:t>MongoDB Customer Distribution By Geography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8FB06F-E3E2-5D6D-B221-C8C7738FB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20" y="1171969"/>
            <a:ext cx="11870960" cy="554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23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6A9B-FF3F-E2A3-4B91-6B80422E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69" y="653475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/>
              <a:t>Phase III</a:t>
            </a:r>
            <a:br>
              <a:rPr lang="en-US"/>
            </a:b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4FF16-D7B2-8E24-9ED8-F3AE593879EB}"/>
              </a:ext>
            </a:extLst>
          </p:cNvPr>
          <p:cNvSpPr txBox="1"/>
          <p:nvPr/>
        </p:nvSpPr>
        <p:spPr>
          <a:xfrm>
            <a:off x="3167269" y="3870499"/>
            <a:ext cx="679836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200"/>
              <a:t>MongoDB Vs Other NoSQL DB’s</a:t>
            </a:r>
          </a:p>
        </p:txBody>
      </p:sp>
      <p:sp>
        <p:nvSpPr>
          <p:cNvPr id="3" name="Rectangle 2" descr="Checkmark">
            <a:extLst>
              <a:ext uri="{FF2B5EF4-FFF2-40B4-BE49-F238E27FC236}">
                <a16:creationId xmlns:a16="http://schemas.microsoft.com/office/drawing/2014/main" id="{1EC8C4B1-B769-1558-B510-530FDDA62E40}"/>
              </a:ext>
            </a:extLst>
          </p:cNvPr>
          <p:cNvSpPr/>
          <p:nvPr/>
        </p:nvSpPr>
        <p:spPr>
          <a:xfrm>
            <a:off x="5049077" y="1550504"/>
            <a:ext cx="2305879" cy="2199861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45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C25E-A344-BAFA-4543-216C8ABA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00" y="-122903"/>
            <a:ext cx="10353762" cy="659442"/>
          </a:xfrm>
        </p:spPr>
        <p:txBody>
          <a:bodyPr>
            <a:normAutofit fontScale="90000"/>
          </a:bodyPr>
          <a:lstStyle/>
          <a:p>
            <a:br>
              <a:rPr lang="en-US" sz="4000" kern="0" dirty="0"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</a:br>
            <a:r>
              <a:rPr lang="en-US" sz="4000" kern="0" dirty="0">
                <a:effectLst/>
                <a:latin typeface="Arial"/>
                <a:ea typeface="Times New Roman" panose="02020603050405020304" pitchFamily="18" charset="0"/>
              </a:rPr>
              <a:t>MongoDB Vs Amazon </a:t>
            </a:r>
            <a:r>
              <a:rPr lang="en-US" sz="4000" kern="0">
                <a:effectLst/>
                <a:latin typeface="Arial"/>
                <a:ea typeface="Times New Roman" panose="02020603050405020304" pitchFamily="18" charset="0"/>
              </a:rPr>
              <a:t>ElastiCache</a:t>
            </a:r>
            <a:endParaRPr lang="en-US" sz="4000" kern="0" dirty="0">
              <a:effectLst/>
              <a:latin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B7E5CE2-7ADF-F28E-EC8B-7260FCE15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272" t="52045" r="20630" b="34133"/>
          <a:stretch/>
        </p:blipFill>
        <p:spPr>
          <a:xfrm>
            <a:off x="7072323" y="4645405"/>
            <a:ext cx="4252863" cy="1434320"/>
          </a:xfrm>
          <a:prstGeom prst="rect">
            <a:avLst/>
          </a:prstGeom>
        </p:spPr>
      </p:pic>
      <p:pic>
        <p:nvPicPr>
          <p:cNvPr id="4" name="Picture 3" descr="A blue circle with white text&#10;&#10;Description automatically generated">
            <a:extLst>
              <a:ext uri="{FF2B5EF4-FFF2-40B4-BE49-F238E27FC236}">
                <a16:creationId xmlns:a16="http://schemas.microsoft.com/office/drawing/2014/main" id="{67024FCD-1516-7FD4-F588-503762F3D1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258" t="8731" r="4839" b="11823"/>
          <a:stretch/>
        </p:blipFill>
        <p:spPr>
          <a:xfrm>
            <a:off x="1478375" y="3514422"/>
            <a:ext cx="5604393" cy="2569866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E26158-F3A8-59F6-BBB9-CFE7B27AE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488" t="48410" r="28451" b="36926"/>
          <a:stretch/>
        </p:blipFill>
        <p:spPr>
          <a:xfrm>
            <a:off x="7071145" y="1817566"/>
            <a:ext cx="4247715" cy="1420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38D007-7426-D0B0-2CE6-CDD1912736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02" t="2667" r="8266" b="7767"/>
          <a:stretch/>
        </p:blipFill>
        <p:spPr>
          <a:xfrm>
            <a:off x="1467936" y="664388"/>
            <a:ext cx="5604421" cy="2852941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AA6CF86D-B412-38E1-E179-A46A6160353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481" t="33898" r="5461" b="51139"/>
          <a:stretch/>
        </p:blipFill>
        <p:spPr>
          <a:xfrm>
            <a:off x="7072323" y="3239089"/>
            <a:ext cx="4234379" cy="141212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BCFAB85-5C6C-9CDA-E01B-2A9DF0078DD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642" t="42692" r="22051" b="43120"/>
          <a:stretch/>
        </p:blipFill>
        <p:spPr>
          <a:xfrm>
            <a:off x="7072323" y="683681"/>
            <a:ext cx="4240761" cy="12132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248322-BC32-D66D-BF2A-5C7C4932DF97}"/>
              </a:ext>
            </a:extLst>
          </p:cNvPr>
          <p:cNvSpPr txBox="1"/>
          <p:nvPr/>
        </p:nvSpPr>
        <p:spPr>
          <a:xfrm>
            <a:off x="1528916" y="6088626"/>
            <a:ext cx="102648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dirty="0"/>
              <a:t>Source: </a:t>
            </a:r>
            <a:r>
              <a:rPr lang="en-US" sz="1600" i="1" dirty="0">
                <a:ea typeface="+mn-lt"/>
                <a:cs typeface="+mn-lt"/>
              </a:rPr>
              <a:t>https://6sense.com/tech/nosql-databases/mongodb-vs-amazonelasticache</a:t>
            </a:r>
            <a:endParaRPr lang="en-US" sz="1600" i="1"/>
          </a:p>
        </p:txBody>
      </p:sp>
    </p:spTree>
    <p:extLst>
      <p:ext uri="{BB962C8B-B14F-4D97-AF65-F5344CB8AC3E}">
        <p14:creationId xmlns:p14="http://schemas.microsoft.com/office/powerpoint/2010/main" val="24638377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C606D6-9CE2-CE64-BDA8-D909A8A4B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75" y="0"/>
            <a:ext cx="10353762" cy="1257300"/>
          </a:xfrm>
        </p:spPr>
        <p:txBody>
          <a:bodyPr/>
          <a:lstStyle/>
          <a:p>
            <a:r>
              <a:rPr lang="en-US"/>
              <a:t>MongoDB Vs Apache Cassandra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EA6DF52-6860-E42A-496F-BBEA7DE6C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24" t="62545" r="24963" b="23118"/>
          <a:stretch/>
        </p:blipFill>
        <p:spPr>
          <a:xfrm>
            <a:off x="7056331" y="4849611"/>
            <a:ext cx="4227510" cy="1231713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70D0C68-5324-8E51-3EC3-7A7ACB802B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473" t="58316" r="28073" b="27344"/>
          <a:stretch/>
        </p:blipFill>
        <p:spPr>
          <a:xfrm>
            <a:off x="7066769" y="2304019"/>
            <a:ext cx="4230279" cy="1323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3EC8C2-25D1-5175-4A4C-1003B81427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49" t="6241" r="3596" b="9934"/>
          <a:stretch/>
        </p:blipFill>
        <p:spPr>
          <a:xfrm>
            <a:off x="876822" y="992442"/>
            <a:ext cx="6189952" cy="2647244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BADD60F4-976A-7C85-27E7-39C98C3170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02" t="48341" r="42129" b="37642"/>
          <a:stretch/>
        </p:blipFill>
        <p:spPr>
          <a:xfrm>
            <a:off x="7054976" y="991643"/>
            <a:ext cx="4241029" cy="1312745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3876209-EE7A-C280-5D1C-185B9CB9B46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6989" t="53696" r="22628" b="32101"/>
          <a:stretch/>
        </p:blipFill>
        <p:spPr>
          <a:xfrm>
            <a:off x="7056329" y="3632549"/>
            <a:ext cx="4230716" cy="1221297"/>
          </a:xfrm>
          <a:prstGeom prst="rect">
            <a:avLst/>
          </a:prstGeom>
        </p:spPr>
      </p:pic>
      <p:pic>
        <p:nvPicPr>
          <p:cNvPr id="11" name="Picture 10" descr="A blue circle with text on it&#10;&#10;Description automatically generated">
            <a:extLst>
              <a:ext uri="{FF2B5EF4-FFF2-40B4-BE49-F238E27FC236}">
                <a16:creationId xmlns:a16="http://schemas.microsoft.com/office/drawing/2014/main" id="{DEDC11F2-7A0D-1877-3DDC-F1E8D8C17D2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5414" b="2256"/>
          <a:stretch/>
        </p:blipFill>
        <p:spPr>
          <a:xfrm>
            <a:off x="876822" y="3627330"/>
            <a:ext cx="6179507" cy="24425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52723C-0EAB-C630-34CF-E3ED29F4ECDD}"/>
              </a:ext>
            </a:extLst>
          </p:cNvPr>
          <p:cNvSpPr txBox="1"/>
          <p:nvPr/>
        </p:nvSpPr>
        <p:spPr>
          <a:xfrm>
            <a:off x="803787" y="6076336"/>
            <a:ext cx="102648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dirty="0"/>
              <a:t>Source: </a:t>
            </a:r>
            <a:r>
              <a:rPr lang="en-US" sz="1600" i="1" dirty="0"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https://6sense.com/tech/nosql-databases/mongodb-vs-apachecassandra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1419479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7EBE-5FFB-98E3-2AB7-ED1D2B93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2" y="0"/>
            <a:ext cx="10353762" cy="1257300"/>
          </a:xfrm>
        </p:spPr>
        <p:txBody>
          <a:bodyPr/>
          <a:lstStyle/>
          <a:p>
            <a:r>
              <a:rPr lang="en-US"/>
              <a:t>MongoDB Vs </a:t>
            </a:r>
            <a:r>
              <a:rPr lang="en-US" err="1"/>
              <a:t>Hbase</a:t>
            </a:r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5D05B46-D8CF-70A5-FFCF-017F54C5E9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764" t="27689" r="28822" b="59788"/>
          <a:stretch/>
        </p:blipFill>
        <p:spPr>
          <a:xfrm>
            <a:off x="6910194" y="4885649"/>
            <a:ext cx="3948365" cy="1128657"/>
          </a:xfrm>
          <a:prstGeom prst="rect">
            <a:avLst/>
          </a:prstGeom>
        </p:spPr>
      </p:pic>
      <p:pic>
        <p:nvPicPr>
          <p:cNvPr id="6" name="Picture 5" descr="A blue circle with a number of squares&#10;&#10;Description automatically generated">
            <a:extLst>
              <a:ext uri="{FF2B5EF4-FFF2-40B4-BE49-F238E27FC236}">
                <a16:creationId xmlns:a16="http://schemas.microsoft.com/office/drawing/2014/main" id="{B6CF00B3-C2FD-8CD5-1246-8DA2AA8618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3" b="15178"/>
          <a:stretch/>
        </p:blipFill>
        <p:spPr>
          <a:xfrm>
            <a:off x="1398740" y="3875408"/>
            <a:ext cx="5521895" cy="213357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30C9154-9A18-F35B-5098-83FAE8A803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224" t="40809" r="28367" b="47243"/>
          <a:stretch/>
        </p:blipFill>
        <p:spPr>
          <a:xfrm>
            <a:off x="6910193" y="2473891"/>
            <a:ext cx="3937927" cy="1337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FA9134-631D-8F54-5CAF-64952DB9BB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8740" y="1101994"/>
            <a:ext cx="5521891" cy="277510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962E1F09-BB0F-471C-FBDE-DB1EB89746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996" t="31724" r="41360" b="55690"/>
          <a:stretch/>
        </p:blipFill>
        <p:spPr>
          <a:xfrm>
            <a:off x="6910193" y="3810002"/>
            <a:ext cx="3935275" cy="107647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7E64EA4-9065-528A-FE28-6EF025432DE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9909" t="39130" r="24408" b="49338"/>
          <a:stretch/>
        </p:blipFill>
        <p:spPr>
          <a:xfrm>
            <a:off x="6910191" y="1106466"/>
            <a:ext cx="3948385" cy="13778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573C82-427A-5123-D29B-78E3340DFC74}"/>
              </a:ext>
            </a:extLst>
          </p:cNvPr>
          <p:cNvSpPr txBox="1"/>
          <p:nvPr/>
        </p:nvSpPr>
        <p:spPr>
          <a:xfrm>
            <a:off x="1393722" y="6014884"/>
            <a:ext cx="102648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/>
              <a:t>Source: </a:t>
            </a:r>
            <a:r>
              <a:rPr lang="en-US" sz="1600" dirty="0">
                <a:latin typeface="Arial Nova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https://6sense.com/tech/nosql-databases/mongodb-vs-hbase</a:t>
            </a:r>
            <a:endParaRPr lang="en-US" sz="1600" dirty="0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034154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7EBE-5FFB-98E3-2AB7-ED1D2B93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2" y="0"/>
            <a:ext cx="10353762" cy="1257300"/>
          </a:xfrm>
        </p:spPr>
        <p:txBody>
          <a:bodyPr/>
          <a:lstStyle/>
          <a:p>
            <a:r>
              <a:rPr lang="en-US"/>
              <a:t>MongoDB Vs </a:t>
            </a:r>
            <a:r>
              <a:rPr lang="en-US" sz="4000">
                <a:latin typeface="Arial"/>
                <a:cs typeface="Arial"/>
              </a:rPr>
              <a:t>Amazon DynamoDB</a:t>
            </a:r>
            <a:endParaRPr lang="en-US" sz="400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"/>
              <a:cs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1B64642-3307-2E05-85D9-C57F866A9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965" t="63827" r="23623" b="22122"/>
          <a:stretch/>
        </p:blipFill>
        <p:spPr>
          <a:xfrm>
            <a:off x="6624486" y="5051323"/>
            <a:ext cx="4328050" cy="1218843"/>
          </a:xfrm>
          <a:prstGeom prst="rect">
            <a:avLst/>
          </a:prstGeom>
        </p:spPr>
      </p:pic>
      <p:pic>
        <p:nvPicPr>
          <p:cNvPr id="5" name="Picture 4" descr="A blue circle with text on it&#10;&#10;Description automatically generated">
            <a:extLst>
              <a:ext uri="{FF2B5EF4-FFF2-40B4-BE49-F238E27FC236}">
                <a16:creationId xmlns:a16="http://schemas.microsoft.com/office/drawing/2014/main" id="{5ABD5B12-ED2A-C783-8884-3D5071BEE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13" b="9692"/>
          <a:stretch/>
        </p:blipFill>
        <p:spPr>
          <a:xfrm>
            <a:off x="921774" y="3898425"/>
            <a:ext cx="5715000" cy="236569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A62BB51-E8C0-4E1B-3966-64C70FC30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1667" t="58512" r="28139" b="25926"/>
          <a:stretch/>
        </p:blipFill>
        <p:spPr>
          <a:xfrm>
            <a:off x="6632678" y="2283725"/>
            <a:ext cx="4332341" cy="133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BF033B-C45E-EF3E-45F0-38A0D26318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484" y="960956"/>
            <a:ext cx="5714999" cy="293276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7C5B2F7-5D0E-0083-7566-FB77BA98947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3933" t="48128" r="5618" b="36594"/>
          <a:stretch/>
        </p:blipFill>
        <p:spPr>
          <a:xfrm>
            <a:off x="6624485" y="3547807"/>
            <a:ext cx="4329953" cy="1531854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A01AA47D-BF1F-35D9-B59F-DDE51E02FD5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6532" t="54191" r="22263" b="30994"/>
          <a:stretch/>
        </p:blipFill>
        <p:spPr>
          <a:xfrm>
            <a:off x="6624485" y="958646"/>
            <a:ext cx="4336307" cy="13291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CAD464-2D85-6F7C-DD84-C4AD8D0CD01B}"/>
              </a:ext>
            </a:extLst>
          </p:cNvPr>
          <p:cNvSpPr txBox="1"/>
          <p:nvPr/>
        </p:nvSpPr>
        <p:spPr>
          <a:xfrm>
            <a:off x="914400" y="6211529"/>
            <a:ext cx="10264877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i="1" dirty="0">
                <a:latin typeface="Arial Nova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https://6sense.com/tech/nosql-databases/mongodb-v</a:t>
            </a:r>
            <a:r>
              <a:rPr lang="en-US" sz="1600" i="1" dirty="0">
                <a:latin typeface="Arial Nova"/>
                <a:cs typeface="Arial"/>
              </a:rPr>
              <a:t>s-</a:t>
            </a:r>
            <a:r>
              <a:rPr lang="en-US" sz="1600" i="1" dirty="0">
                <a:latin typeface="Arial Nova"/>
                <a:cs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amazondyn</a:t>
            </a:r>
            <a:r>
              <a:rPr lang="en-US" sz="1600" i="1" dirty="0">
                <a:latin typeface="Arial Nova"/>
                <a:cs typeface="Arial"/>
              </a:rPr>
              <a:t>amodb</a:t>
            </a:r>
            <a:endParaRPr lang="en-US" sz="1600" i="1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25256587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77EBE-5FFB-98E3-2AB7-ED1D2B930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012" y="-110613"/>
            <a:ext cx="10353762" cy="1257300"/>
          </a:xfrm>
        </p:spPr>
        <p:txBody>
          <a:bodyPr/>
          <a:lstStyle/>
          <a:p>
            <a:r>
              <a:rPr lang="en-US"/>
              <a:t>Most Wanted Database Skills</a:t>
            </a:r>
          </a:p>
        </p:txBody>
      </p:sp>
      <p:pic>
        <p:nvPicPr>
          <p:cNvPr id="3" name="Picture 2" descr="A graph of data with numbers and percentages&#10;&#10;Description automatically generated">
            <a:extLst>
              <a:ext uri="{FF2B5EF4-FFF2-40B4-BE49-F238E27FC236}">
                <a16:creationId xmlns:a16="http://schemas.microsoft.com/office/drawing/2014/main" id="{36D72967-F122-6A60-0C5E-57D6BE19E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11" y="806582"/>
            <a:ext cx="10004763" cy="4947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53A9E1-A008-F092-453B-406D25906998}"/>
              </a:ext>
            </a:extLst>
          </p:cNvPr>
          <p:cNvSpPr txBox="1"/>
          <p:nvPr/>
        </p:nvSpPr>
        <p:spPr>
          <a:xfrm>
            <a:off x="317412" y="5856523"/>
            <a:ext cx="11288821" cy="83112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kern="0" dirty="0">
                <a:solidFill>
                  <a:srgbClr val="FF0000"/>
                </a:solidFill>
                <a:ea typeface="+mn-lt"/>
                <a:cs typeface="+mn-lt"/>
              </a:rPr>
              <a:t>MongoDB ranked 2nd at Most wanted database skills among software developers worldwide as of 2021</a:t>
            </a:r>
            <a:br>
              <a:rPr lang="en-US" kern="0" dirty="0">
                <a:solidFill>
                  <a:srgbClr val="FF0000"/>
                </a:solidFill>
                <a:ea typeface="+mn-lt"/>
                <a:cs typeface="+mn-lt"/>
              </a:rPr>
            </a:br>
            <a:r>
              <a:rPr lang="en-US" sz="1600" i="1" kern="0" dirty="0">
                <a:ea typeface="+mn-lt"/>
                <a:cs typeface="+mn-lt"/>
              </a:rPr>
              <a:t>Source:</a:t>
            </a:r>
            <a:r>
              <a:rPr lang="en-US" sz="1600" i="1" kern="0" dirty="0">
                <a:latin typeface="Arial Nova"/>
                <a:ea typeface="+mn-lt"/>
                <a:cs typeface="Arial"/>
              </a:rPr>
              <a:t> </a:t>
            </a:r>
            <a:r>
              <a:rPr lang="en-US" sz="1600" i="1" kern="0" dirty="0">
                <a:latin typeface="Arial Nova"/>
                <a:ea typeface="+mn-lt"/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https://www.statista.com/statistics/793854/worldwide-developer-survey-most-wanted-database/</a:t>
            </a:r>
            <a:endParaRPr lang="en-US" sz="1600" i="1">
              <a:latin typeface="Arial Nova"/>
            </a:endParaRPr>
          </a:p>
        </p:txBody>
      </p:sp>
    </p:spTree>
    <p:extLst>
      <p:ext uri="{BB962C8B-B14F-4D97-AF65-F5344CB8AC3E}">
        <p14:creationId xmlns:p14="http://schemas.microsoft.com/office/powerpoint/2010/main" val="1916155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/>
              <a:t>Project Overview </a:t>
            </a:r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9421264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0BD4-F567-DCFD-AD0D-458288C9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35" y="93219"/>
            <a:ext cx="10353762" cy="698201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E244F-959C-B708-6F75-82D194088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185" y="709038"/>
            <a:ext cx="11542272" cy="453080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7465" indent="0">
              <a:buNone/>
            </a:pP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  <a:cs typeface="Calibri"/>
            </a:endParaRP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MongoDB ranks 5</a:t>
            </a:r>
            <a:r>
              <a:rPr lang="en-US" baseline="30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th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among the databases and 1</a:t>
            </a:r>
            <a:r>
              <a:rPr lang="en-US" baseline="30000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st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 among the NoSQL databases.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It is widely used among software developers and it should be in your toolbox if you are a software developer who wants to work in the USA, UK, and Canada.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It works well with unstructured data for Big Data Systems, News Site Forums, and social networking applications.</a:t>
            </a: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</a:rPr>
              <a:t>It works well with cloud computing.</a:t>
            </a:r>
          </a:p>
        </p:txBody>
      </p:sp>
    </p:spTree>
    <p:extLst>
      <p:ext uri="{BB962C8B-B14F-4D97-AF65-F5344CB8AC3E}">
        <p14:creationId xmlns:p14="http://schemas.microsoft.com/office/powerpoint/2010/main" val="1177344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0BD4-F567-DCFD-AD0D-458288C9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535" y="93219"/>
            <a:ext cx="10353762" cy="698201"/>
          </a:xfrm>
        </p:spPr>
        <p:txBody>
          <a:bodyPr>
            <a:normAutofit fontScale="90000"/>
          </a:bodyPr>
          <a:lstStyle/>
          <a:p>
            <a:r>
              <a:rPr lang="en-US" dirty="0"/>
              <a:t>Reference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E244F-959C-B708-6F75-82D194088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185" y="709038"/>
            <a:ext cx="11542272" cy="4530806"/>
          </a:xfrm>
        </p:spPr>
        <p:txBody>
          <a:bodyPr vert="horz" lIns="91440" tIns="45720" rIns="91440" bIns="45720" rtlCol="0" anchor="t">
            <a:noAutofit/>
          </a:bodyPr>
          <a:lstStyle/>
          <a:p>
            <a:pPr indent="-305435"/>
            <a:r>
              <a:rPr lang="en-US" i="1" dirty="0">
                <a:solidFill>
                  <a:schemeClr val="tx1"/>
                </a:solidFill>
                <a:latin typeface="Arial Nova"/>
                <a:cs typeface="Calibri"/>
              </a:rPr>
              <a:t>About Us</a:t>
            </a:r>
            <a:r>
              <a:rPr lang="en-US" dirty="0">
                <a:solidFill>
                  <a:schemeClr val="tx1"/>
                </a:solidFill>
                <a:latin typeface="Arial Nova"/>
                <a:cs typeface="Calibri"/>
              </a:rPr>
              <a:t>. (n.d.). MongoDB. </a:t>
            </a:r>
            <a:r>
              <a:rPr lang="en-US" dirty="0">
                <a:solidFill>
                  <a:schemeClr val="tx1"/>
                </a:solidFill>
                <a:latin typeface="Arial Nova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https://www.mongodb.com/company#:~:text=MongoDB%20was%20founded%20in%202007</a:t>
            </a:r>
            <a:endParaRPr lang="en-US" u="sng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  <a:cs typeface="Calibri"/>
            </a:endParaRPr>
          </a:p>
          <a:p>
            <a:pPr indent="-305435"/>
            <a:r>
              <a:rPr lang="en-US" i="1" dirty="0">
                <a:solidFill>
                  <a:schemeClr val="tx1"/>
                </a:solidFill>
                <a:latin typeface="Arial Nova"/>
                <a:cs typeface="Calibri"/>
              </a:rPr>
              <a:t>MongoDB</a:t>
            </a:r>
            <a:r>
              <a:rPr lang="en-US" dirty="0">
                <a:solidFill>
                  <a:schemeClr val="tx1"/>
                </a:solidFill>
                <a:latin typeface="Arial Nova"/>
                <a:cs typeface="Calibri"/>
              </a:rPr>
              <a:t>. (2023, November 30). Wikipedia. </a:t>
            </a:r>
            <a:r>
              <a:rPr lang="en-US" dirty="0">
                <a:solidFill>
                  <a:schemeClr val="tx1"/>
                </a:solidFill>
                <a:latin typeface="Arial Nova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https://en.wikipedia.org/wiki/MongoDB#:~:text=History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  <a:cs typeface="Calibri"/>
            </a:endParaRPr>
          </a:p>
          <a:p>
            <a:pPr indent="-305435"/>
            <a:r>
              <a:rPr lang="en-US" i="1" dirty="0">
                <a:solidFill>
                  <a:schemeClr val="tx1"/>
                </a:solidFill>
                <a:latin typeface="Arial Nova"/>
                <a:cs typeface="Calibri"/>
              </a:rPr>
              <a:t>Ultimate Guide MongoDB: Definition, Advantages &amp; Disadvantages</a:t>
            </a:r>
            <a:r>
              <a:rPr lang="en-US" dirty="0">
                <a:solidFill>
                  <a:schemeClr val="tx1"/>
                </a:solidFill>
                <a:latin typeface="Arial Nova"/>
                <a:cs typeface="Calibri"/>
              </a:rPr>
              <a:t>. (n.d.). </a:t>
            </a:r>
            <a:r>
              <a:rPr lang="en-US" dirty="0" err="1">
                <a:solidFill>
                  <a:schemeClr val="tx1"/>
                </a:solidFill>
                <a:latin typeface="Arial Nova"/>
                <a:cs typeface="Calibri"/>
              </a:rPr>
              <a:t>Knowledgenile</a:t>
            </a:r>
            <a:r>
              <a:rPr lang="en-US" dirty="0">
                <a:solidFill>
                  <a:schemeClr val="tx1"/>
                </a:solidFill>
                <a:latin typeface="Arial Nova"/>
                <a:cs typeface="Calibri"/>
              </a:rPr>
              <a:t>. </a:t>
            </a:r>
            <a:r>
              <a:rPr lang="en-US" dirty="0">
                <a:solidFill>
                  <a:schemeClr val="tx1"/>
                </a:solidFill>
                <a:latin typeface="Arial Nova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https://www.knowledgenile.com/blogs/pros-and-cons-of-mongodb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  <a:cs typeface="Calibri"/>
            </a:endParaRPr>
          </a:p>
          <a:p>
            <a:pPr indent="-305435"/>
            <a: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  <a:cs typeface="Calibri"/>
              </a:rPr>
              <a:t>MongoDB pros and cons: tips and advice from real users 2023 | </a:t>
            </a:r>
            <a:r>
              <a:rPr lang="en-US" i="1" dirty="0" err="1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  <a:cs typeface="Calibri"/>
              </a:rPr>
              <a:t>PeerSpot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  <a:cs typeface="Calibri"/>
              </a:rPr>
              <a:t>. (n.d.). </a:t>
            </a:r>
            <a:r>
              <a:rPr lang="en-US" u="sng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  <a:cs typeface="Calibri"/>
              </a:rPr>
              <a:t>Www.peerspot.com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  <a:cs typeface="Calibri"/>
              </a:rPr>
              <a:t>. Retrieved December 4, 2023, from </a:t>
            </a:r>
            <a:r>
              <a:rPr lang="en-US" u="sng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 Nova"/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https://www.peerspot.com/products/mongodb-pros-and-cons</a:t>
            </a:r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indent="-305435"/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Wikipedia Contributors. (2019, October 31). </a:t>
            </a:r>
            <a:r>
              <a:rPr lang="en-US" i="1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MongoDB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ea typeface="+mn-lt"/>
                <a:cs typeface="+mn-lt"/>
              </a:rPr>
              <a:t>. Wikipedia; Wikimedia Foundation. </a:t>
            </a:r>
            <a:r>
              <a:rPr lang="en-US" dirty="0">
                <a:ln>
                  <a:solidFill>
                    <a:prstClr val="black">
                      <a:lumMod val="75000"/>
                      <a:lumOff val="25000"/>
                      <a:alpha val="10000"/>
                    </a:prst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prstClr val="black">
                      <a:alpha val="30000"/>
                    </a:prstClr>
                  </a:outerShdw>
                </a:effectLst>
                <a:latin typeface="Arial"/>
                <a:cs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https://en.wikipedia.org/wiki/MongoDB</a:t>
            </a:r>
            <a:endParaRPr lang="en-US" u="sng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  <a:cs typeface="Calibri"/>
            </a:endParaRPr>
          </a:p>
          <a:p>
            <a:pPr indent="-305435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solidFill>
                <a:srgbClr val="FFFFFF"/>
              </a:solidFill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  <a:latin typeface="Arial Nova"/>
              <a:cs typeface="Calibri"/>
            </a:endParaRPr>
          </a:p>
          <a:p>
            <a:pPr indent="-305435"/>
            <a:endParaRPr lang="en-US" dirty="0">
              <a:ln>
                <a:solidFill>
                  <a:prstClr val="black">
                    <a:lumMod val="75000"/>
                    <a:lumOff val="25000"/>
                    <a:alpha val="10000"/>
                  </a:prstClr>
                </a:solidFill>
              </a:ln>
              <a:effectLst>
                <a:outerShdw blurRad="9525" dist="25400" dir="14640000" algn="tl" rotWithShape="0">
                  <a:prstClr val="black">
                    <a:alpha val="3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20101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63DA3-DD1C-E85B-5F4A-5E8DA1876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b="1"/>
              <a:t>THE END</a:t>
            </a:r>
          </a:p>
        </p:txBody>
      </p:sp>
    </p:spTree>
    <p:extLst>
      <p:ext uri="{BB962C8B-B14F-4D97-AF65-F5344CB8AC3E}">
        <p14:creationId xmlns:p14="http://schemas.microsoft.com/office/powerpoint/2010/main" val="3896325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D04A2-CC23-6CD5-07D6-05FE2C41589C}"/>
              </a:ext>
            </a:extLst>
          </p:cNvPr>
          <p:cNvSpPr txBox="1">
            <a:spLocks/>
          </p:cNvSpPr>
          <p:nvPr/>
        </p:nvSpPr>
        <p:spPr>
          <a:xfrm>
            <a:off x="919119" y="2517913"/>
            <a:ext cx="10353762" cy="12573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b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/>
          </a:p>
        </p:txBody>
      </p:sp>
      <p:sp>
        <p:nvSpPr>
          <p:cNvPr id="3" name="Rectangle 2" descr="Bullseye">
            <a:extLst>
              <a:ext uri="{FF2B5EF4-FFF2-40B4-BE49-F238E27FC236}">
                <a16:creationId xmlns:a16="http://schemas.microsoft.com/office/drawing/2014/main" id="{63DA1211-3DB1-7018-4638-A43DFE5A251B}"/>
              </a:ext>
            </a:extLst>
          </p:cNvPr>
          <p:cNvSpPr/>
          <p:nvPr/>
        </p:nvSpPr>
        <p:spPr>
          <a:xfrm>
            <a:off x="4386470" y="1625013"/>
            <a:ext cx="2570922" cy="253534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B3D754-3670-DAF5-4F90-5C0FAB59CE3F}"/>
              </a:ext>
            </a:extLst>
          </p:cNvPr>
          <p:cNvSpPr txBox="1"/>
          <p:nvPr/>
        </p:nvSpPr>
        <p:spPr>
          <a:xfrm>
            <a:off x="3048000" y="4206448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2400"/>
              <a:t>Introduction and History of MongoDB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3324E-BD42-2AFB-F32C-06A2DF2B14B1}"/>
              </a:ext>
            </a:extLst>
          </p:cNvPr>
          <p:cNvSpPr txBox="1"/>
          <p:nvPr/>
        </p:nvSpPr>
        <p:spPr>
          <a:xfrm>
            <a:off x="4731026" y="70151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/>
              <a:t>Phase I</a:t>
            </a:r>
          </a:p>
        </p:txBody>
      </p:sp>
    </p:spTree>
    <p:extLst>
      <p:ext uri="{BB962C8B-B14F-4D97-AF65-F5344CB8AC3E}">
        <p14:creationId xmlns:p14="http://schemas.microsoft.com/office/powerpoint/2010/main" val="3294546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87D4-AED1-826C-50AD-A9682CFD7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265" y="-159026"/>
            <a:ext cx="10353762" cy="1257300"/>
          </a:xfrm>
        </p:spPr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03CCE7-BB3C-A144-11C8-1C837C21C15D}"/>
              </a:ext>
            </a:extLst>
          </p:cNvPr>
          <p:cNvSpPr txBox="1"/>
          <p:nvPr/>
        </p:nvSpPr>
        <p:spPr>
          <a:xfrm>
            <a:off x="932888" y="1444486"/>
            <a:ext cx="35282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sz="1800">
              <a:effectLst/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80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/>
          </a:p>
        </p:txBody>
      </p:sp>
      <p:pic>
        <p:nvPicPr>
          <p:cNvPr id="1028" name="Picture 4" descr="Is MongoDB Open Source? | Why is MongoDB called an Open Source?">
            <a:extLst>
              <a:ext uri="{FF2B5EF4-FFF2-40B4-BE49-F238E27FC236}">
                <a16:creationId xmlns:a16="http://schemas.microsoft.com/office/drawing/2014/main" id="{D125C83C-6945-DA5F-35F7-2460E1136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670" y="911916"/>
            <a:ext cx="11264952" cy="582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4153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6E77B-F668-711D-BB37-72FE90F1B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525" y="212035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 b="0" i="0">
                <a:solidFill>
                  <a:srgbClr val="FFFFFF"/>
                </a:solidFill>
                <a:effectLst/>
                <a:latin typeface="MongoDB Value Serif"/>
              </a:rPr>
              <a:t>Built for the way you work with data</a:t>
            </a:r>
            <a:br>
              <a:rPr lang="en-US" b="0" i="0">
                <a:solidFill>
                  <a:srgbClr val="FFFFFF"/>
                </a:solidFill>
                <a:effectLst/>
                <a:latin typeface="MongoDB Value Serif"/>
              </a:rPr>
            </a:b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8073E7-1B75-6E70-7210-C959C4423A16}"/>
              </a:ext>
            </a:extLst>
          </p:cNvPr>
          <p:cNvSpPr txBox="1"/>
          <p:nvPr/>
        </p:nvSpPr>
        <p:spPr>
          <a:xfrm>
            <a:off x="516229" y="1111526"/>
            <a:ext cx="5937579" cy="39703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0" i="0">
                <a:solidFill>
                  <a:srgbClr val="B8C4C2"/>
                </a:solidFill>
                <a:effectLst/>
                <a:latin typeface="Euclid Circular A"/>
              </a:rPr>
              <a:t>MongoDB </a:t>
            </a:r>
            <a:r>
              <a:rPr lang="en-US" sz="2800">
                <a:solidFill>
                  <a:srgbClr val="B8C4C2"/>
                </a:solidFill>
                <a:latin typeface="Euclid Circular A"/>
              </a:rPr>
              <a:t>is an open source</a:t>
            </a:r>
            <a:r>
              <a:rPr lang="en-US" sz="2800" b="0" i="0">
                <a:solidFill>
                  <a:srgbClr val="B8C4C2"/>
                </a:solidFill>
                <a:effectLst/>
                <a:latin typeface="Euclid Circular A"/>
              </a:rPr>
              <a:t> document model database enables developers to store data as JSON-like objects that resemble objects in application code. MongoDB Atlas allows the use of preferred tools and languages to manage clusters with MongoDB CLI for Atlas, or </a:t>
            </a:r>
            <a:r>
              <a:rPr lang="en-US" sz="2800" b="0" i="0" err="1">
                <a:solidFill>
                  <a:srgbClr val="B8C4C2"/>
                </a:solidFill>
                <a:effectLst/>
                <a:latin typeface="Euclid Circular A"/>
              </a:rPr>
              <a:t>IaC</a:t>
            </a:r>
            <a:r>
              <a:rPr lang="en-US" sz="2800" b="0" i="0">
                <a:solidFill>
                  <a:srgbClr val="B8C4C2"/>
                </a:solidFill>
                <a:effectLst/>
                <a:latin typeface="Euclid Circular A"/>
              </a:rPr>
              <a:t> tools like Terraform or </a:t>
            </a:r>
            <a:r>
              <a:rPr lang="en-US" sz="2800" b="0" i="0" err="1">
                <a:solidFill>
                  <a:srgbClr val="B8C4C2"/>
                </a:solidFill>
                <a:effectLst/>
                <a:latin typeface="Euclid Circular A"/>
              </a:rPr>
              <a:t>Cloudformation</a:t>
            </a:r>
            <a:r>
              <a:rPr lang="en-US" sz="2800" b="0" i="0">
                <a:solidFill>
                  <a:srgbClr val="B8C4C2"/>
                </a:solidFill>
                <a:effectLst/>
                <a:latin typeface="Euclid Circular A"/>
              </a:rPr>
              <a:t>.</a:t>
            </a:r>
            <a:endParaRPr lang="en-US" sz="28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A1DE02-CF42-B7B6-5CEB-301750316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3635" y="893208"/>
            <a:ext cx="5402591" cy="542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3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B0BD4-F567-DCFD-AD0D-458288C92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91548"/>
            <a:ext cx="10353762" cy="1261872"/>
          </a:xfrm>
        </p:spPr>
        <p:txBody>
          <a:bodyPr/>
          <a:lstStyle/>
          <a:p>
            <a:r>
              <a:rPr lang="en-US"/>
              <a:t>History of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E244F-959C-B708-6F75-82D1940886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185" y="1585859"/>
            <a:ext cx="6730190" cy="3622671"/>
          </a:xfrm>
        </p:spPr>
        <p:txBody>
          <a:bodyPr/>
          <a:lstStyle/>
          <a:p>
            <a:r>
              <a:rPr lang="en-US"/>
              <a:t>MongoDB is a NoSQL database that was developed by 10gen, a company founded by Dwight Merriman and Eliot Horowitz in 2007.</a:t>
            </a:r>
          </a:p>
          <a:p>
            <a:r>
              <a:rPr lang="en-US"/>
              <a:t>The first version of MongoDB was released in 2009, and it quickly gained popularity among developers due to its ease of use, scalability, and flexibility.</a:t>
            </a:r>
          </a:p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E2EEBF6-4C1C-229D-269C-C2562B743AF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51375" y="1615279"/>
            <a:ext cx="2690398" cy="3051447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EDF1FB-ECD2-2A38-DE89-24CB4DEB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0835" y="1615279"/>
            <a:ext cx="2409980" cy="31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34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4E6E5D-2A5B-E02A-213F-11705EFC3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02793" y="2010985"/>
            <a:ext cx="4764764" cy="692494"/>
          </a:xfrm>
        </p:spPr>
        <p:txBody>
          <a:bodyPr/>
          <a:lstStyle/>
          <a:p>
            <a:r>
              <a:rPr lang="en-US"/>
              <a:t>Cons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6A6DDA-98CC-740E-CB5A-09DF9D3CA175}"/>
              </a:ext>
            </a:extLst>
          </p:cNvPr>
          <p:cNvSpPr txBox="1"/>
          <p:nvPr/>
        </p:nvSpPr>
        <p:spPr>
          <a:xfrm>
            <a:off x="6090676" y="5745636"/>
            <a:ext cx="6103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kern="0">
                <a:latin typeface="Arial" panose="020B0604020202020204" pitchFamily="34" charset="0"/>
                <a:cs typeface="Times New Roman" panose="02020603050405020304" pitchFamily="18" charset="0"/>
              </a:rPr>
              <a:t> 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B8D616D-7578-50AA-8A14-D58C0264D758}"/>
              </a:ext>
            </a:extLst>
          </p:cNvPr>
          <p:cNvSpPr txBox="1">
            <a:spLocks/>
          </p:cNvSpPr>
          <p:nvPr/>
        </p:nvSpPr>
        <p:spPr>
          <a:xfrm>
            <a:off x="731471" y="1780006"/>
            <a:ext cx="4764764" cy="6924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marL="0" indent="0" algn="ctr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400" b="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20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8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None/>
              <a:defRPr sz="1600" b="1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Pros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344E0-E463-363D-9342-E4FA5463F6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223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46A9B-FF3F-E2A3-4B91-6B80422ED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969" y="653475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/>
              <a:t>Phase II</a:t>
            </a:r>
            <a:br>
              <a:rPr lang="en-US"/>
            </a:br>
            <a:endParaRPr lang="en-US"/>
          </a:p>
        </p:txBody>
      </p:sp>
      <p:sp>
        <p:nvSpPr>
          <p:cNvPr id="5" name="Rectangle 4" descr="Bar chart">
            <a:extLst>
              <a:ext uri="{FF2B5EF4-FFF2-40B4-BE49-F238E27FC236}">
                <a16:creationId xmlns:a16="http://schemas.microsoft.com/office/drawing/2014/main" id="{34C68435-525E-AA41-D1F1-A3AED4DD35F6}"/>
              </a:ext>
            </a:extLst>
          </p:cNvPr>
          <p:cNvSpPr/>
          <p:nvPr/>
        </p:nvSpPr>
        <p:spPr>
          <a:xfrm>
            <a:off x="3167269" y="1643270"/>
            <a:ext cx="5168347" cy="2027582"/>
          </a:xfrm>
          <a:prstGeom prst="rect">
            <a:avLst/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34FF16-D7B2-8E24-9ED8-F3AE593879EB}"/>
              </a:ext>
            </a:extLst>
          </p:cNvPr>
          <p:cNvSpPr txBox="1"/>
          <p:nvPr/>
        </p:nvSpPr>
        <p:spPr>
          <a:xfrm>
            <a:off x="3657599" y="3843994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0000"/>
              </a:lnSpc>
            </a:pPr>
            <a:r>
              <a:rPr lang="en-US" sz="3200"/>
              <a:t>Market Share Analysis</a:t>
            </a:r>
          </a:p>
        </p:txBody>
      </p:sp>
    </p:spTree>
    <p:extLst>
      <p:ext uri="{BB962C8B-B14F-4D97-AF65-F5344CB8AC3E}">
        <p14:creationId xmlns:p14="http://schemas.microsoft.com/office/powerpoint/2010/main" val="2478065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57556-9816-0215-951E-C7EECDA87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0571" y="-204448"/>
            <a:ext cx="10353762" cy="1257300"/>
          </a:xfrm>
        </p:spPr>
        <p:txBody>
          <a:bodyPr>
            <a:normAutofit fontScale="90000"/>
          </a:bodyPr>
          <a:lstStyle/>
          <a:p>
            <a:r>
              <a:rPr lang="en-US"/>
              <a:t>MongoDB vs Other Databases Market Share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DD6119-A8A6-4B2D-E18B-FCA5E759E32A}"/>
              </a:ext>
            </a:extLst>
          </p:cNvPr>
          <p:cNvSpPr txBox="1"/>
          <p:nvPr/>
        </p:nvSpPr>
        <p:spPr>
          <a:xfrm>
            <a:off x="145348" y="5782781"/>
            <a:ext cx="11620660" cy="107721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b="1" i="1" kern="0" dirty="0">
                <a:latin typeface="Arial Nova"/>
                <a:ea typeface="Times New Roman" panose="02020603050405020304" pitchFamily="18" charset="0"/>
                <a:cs typeface="Times New Roman"/>
              </a:rPr>
              <a:t> </a:t>
            </a:r>
            <a:r>
              <a:rPr lang="en-US" b="1" i="1" kern="0" dirty="0">
                <a:solidFill>
                  <a:srgbClr val="FF3300"/>
                </a:solidFill>
                <a:latin typeface="Arial Nova"/>
                <a:ea typeface="Times New Roman" panose="02020603050405020304" pitchFamily="18" charset="0"/>
                <a:cs typeface="Times New Roman"/>
              </a:rPr>
              <a:t>As at 30th September 2023, Mongo</a:t>
            </a:r>
            <a:r>
              <a:rPr lang="en-US" sz="1800" b="1" i="1" kern="0" dirty="0">
                <a:solidFill>
                  <a:srgbClr val="FF3300"/>
                </a:solidFill>
                <a:effectLst/>
                <a:latin typeface="Arial Nova"/>
                <a:ea typeface="Times New Roman" panose="02020603050405020304" pitchFamily="18" charset="0"/>
                <a:cs typeface="Times New Roman"/>
              </a:rPr>
              <a:t> DB ranks 5</a:t>
            </a:r>
            <a:r>
              <a:rPr lang="en-US" sz="1800" b="1" i="1" kern="0" baseline="30000" dirty="0">
                <a:solidFill>
                  <a:srgbClr val="FF3300"/>
                </a:solidFill>
                <a:effectLst/>
                <a:latin typeface="Arial Nova"/>
                <a:ea typeface="Times New Roman" panose="02020603050405020304" pitchFamily="18" charset="0"/>
                <a:cs typeface="Times New Roman"/>
              </a:rPr>
              <a:t>th</a:t>
            </a:r>
            <a:r>
              <a:rPr lang="en-US" b="1" i="1" kern="0" dirty="0">
                <a:solidFill>
                  <a:srgbClr val="FF3300"/>
                </a:solidFill>
                <a:latin typeface="Arial Nova"/>
                <a:ea typeface="Times New Roman" panose="02020603050405020304" pitchFamily="18" charset="0"/>
                <a:cs typeface="Times New Roman"/>
              </a:rPr>
              <a:t> among </a:t>
            </a:r>
            <a:r>
              <a:rPr lang="en-US" b="1" kern="0" dirty="0">
                <a:solidFill>
                  <a:srgbClr val="FF3300"/>
                </a:solidFill>
                <a:ea typeface="+mn-lt"/>
                <a:cs typeface="+mn-lt"/>
              </a:rPr>
              <a:t>most popular database management systems worldwide.</a:t>
            </a:r>
            <a:endParaRPr lang="en-US" b="1" i="1" kern="0">
              <a:solidFill>
                <a:srgbClr val="FFFFFF"/>
              </a:solidFill>
              <a:latin typeface="Arial Nova"/>
              <a:ea typeface="+mn-lt"/>
              <a:cs typeface="Times New Roman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600" i="1" kern="0" dirty="0">
                <a:ea typeface="+mn-lt"/>
                <a:cs typeface="+mn-lt"/>
              </a:rPr>
              <a:t>Source: </a:t>
            </a:r>
            <a:r>
              <a:rPr lang="en-US" sz="1600" i="1" kern="0" dirty="0">
                <a:latin typeface="Arial Nova"/>
                <a:cs typeface="Segoe U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https://www.statista.com/statistics/809750/worldwide-popularity-ranking-database-management-systems/</a:t>
            </a:r>
            <a:endParaRPr lang="en-US" sz="1600" i="1">
              <a:latin typeface="Arial Nov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A8CB7-8731-AD9D-5EAF-E99888B7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14" y="732504"/>
            <a:ext cx="10955586" cy="5085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9779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7E70FC5-1855-47AB-8CE1-CB3C873A8988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16c05727-aa75-4e4a-9b5f-8a80a1165891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{EF9C13B4-C258-4131-B99A-77EDB2C8302B}tf11665031_win32</Template>
  <TotalTime>0</TotalTime>
  <Words>626</Words>
  <Application>Microsoft Office PowerPoint</Application>
  <PresentationFormat>Widescreen</PresentationFormat>
  <Paragraphs>62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 Nova</vt:lpstr>
      <vt:lpstr>Arial Nova Light</vt:lpstr>
      <vt:lpstr>Calibri</vt:lpstr>
      <vt:lpstr>Euclid Circular A</vt:lpstr>
      <vt:lpstr>MongoDB Value Serif</vt:lpstr>
      <vt:lpstr>Roboto</vt:lpstr>
      <vt:lpstr>Wingdings 2</vt:lpstr>
      <vt:lpstr>SlateVTI</vt:lpstr>
      <vt:lpstr>Mongo DB</vt:lpstr>
      <vt:lpstr>Project Overview </vt:lpstr>
      <vt:lpstr>PowerPoint Presentation</vt:lpstr>
      <vt:lpstr>Introduction</vt:lpstr>
      <vt:lpstr>Built for the way you work with data </vt:lpstr>
      <vt:lpstr>History of MongoDB</vt:lpstr>
      <vt:lpstr>PowerPoint Presentation</vt:lpstr>
      <vt:lpstr>Phase II </vt:lpstr>
      <vt:lpstr>MongoDB vs Other Databases Market Share</vt:lpstr>
      <vt:lpstr>Top 10 NoSQL DB’s</vt:lpstr>
      <vt:lpstr>MongoDB Vs Other NoSQL DB's</vt:lpstr>
      <vt:lpstr>MongoDB Customer Distribution By Industry</vt:lpstr>
      <vt:lpstr>MongoDB Customer Distribution By Geography</vt:lpstr>
      <vt:lpstr>Phase III </vt:lpstr>
      <vt:lpstr> MongoDB Vs Amazon ElastiCache</vt:lpstr>
      <vt:lpstr>MongoDB Vs Apache Cassandra</vt:lpstr>
      <vt:lpstr>MongoDB Vs Hbase</vt:lpstr>
      <vt:lpstr>MongoDB Vs Amazon DynamoDB</vt:lpstr>
      <vt:lpstr>Most Wanted Database Skills</vt:lpstr>
      <vt:lpstr>Conclusion</vt:lpstr>
      <vt:lpstr>Reference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Telecom Customer Churn Prediction</dc:title>
  <dc:creator>Onyedikachukwu  Okeke</dc:creator>
  <cp:lastModifiedBy>Maduabughichi Achilefu</cp:lastModifiedBy>
  <cp:revision>121</cp:revision>
  <dcterms:created xsi:type="dcterms:W3CDTF">2023-10-24T17:17:34Z</dcterms:created>
  <dcterms:modified xsi:type="dcterms:W3CDTF">2023-12-07T02:01:18Z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